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6"/>
  </p:handoutMasterIdLst>
  <p:sldIdLst>
    <p:sldId id="256" r:id="rId2"/>
    <p:sldId id="259" r:id="rId3"/>
    <p:sldId id="260" r:id="rId4"/>
    <p:sldId id="257" r:id="rId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5" d="100"/>
          <a:sy n="65" d="100"/>
        </p:scale>
        <p:origin x="66" y="2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The Effect of the Temperature on Reaction Time</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numRef>
              <c:f>Sheet1!$A$2:$A$4</c:f>
              <c:numCache>
                <c:formatCode>General</c:formatCode>
                <c:ptCount val="3"/>
                <c:pt idx="0">
                  <c:v>10</c:v>
                </c:pt>
                <c:pt idx="1">
                  <c:v>20</c:v>
                </c:pt>
                <c:pt idx="2">
                  <c:v>30</c:v>
                </c:pt>
              </c:numCache>
            </c:numRef>
          </c:cat>
          <c:val>
            <c:numRef>
              <c:f>Sheet1!$B$2:$B$4</c:f>
              <c:numCache>
                <c:formatCode>General</c:formatCode>
                <c:ptCount val="3"/>
                <c:pt idx="0">
                  <c:v>9</c:v>
                </c:pt>
                <c:pt idx="1">
                  <c:v>4</c:v>
                </c:pt>
                <c:pt idx="2">
                  <c:v>2</c:v>
                </c:pt>
              </c:numCache>
            </c:numRef>
          </c:val>
          <c:extLst>
            <c:ext xmlns:c16="http://schemas.microsoft.com/office/drawing/2014/chart" uri="{C3380CC4-5D6E-409C-BE32-E72D297353CC}">
              <c16:uniqueId val="{00000000-D0CF-44CF-9FE7-EBA8656D9AF2}"/>
            </c:ext>
          </c:extLst>
        </c:ser>
        <c:dLbls>
          <c:showLegendKey val="0"/>
          <c:showVal val="0"/>
          <c:showCatName val="0"/>
          <c:showSerName val="0"/>
          <c:showPercent val="0"/>
          <c:showBubbleSize val="0"/>
        </c:dLbls>
        <c:gapWidth val="219"/>
        <c:overlap val="-27"/>
        <c:axId val="265199768"/>
        <c:axId val="265200944"/>
      </c:barChart>
      <c:catAx>
        <c:axId val="265199768"/>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smtClean="0"/>
                  <a:t>Temperature in Degrees Celsius</a:t>
                </a:r>
                <a:endParaRPr lang="en-US" dirty="0"/>
              </a:p>
            </c:rich>
          </c:tx>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65200944"/>
        <c:crosses val="autoZero"/>
        <c:auto val="1"/>
        <c:lblAlgn val="ctr"/>
        <c:lblOffset val="100"/>
        <c:noMultiLvlLbl val="0"/>
      </c:catAx>
      <c:valAx>
        <c:axId val="26520094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smtClean="0"/>
                  <a:t>Average</a:t>
                </a:r>
                <a:r>
                  <a:rPr lang="en-US" baseline="0" dirty="0" smtClean="0"/>
                  <a:t> Reaction Time (s)</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651997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C02A4420-B20D-4CC1-8E8E-646C13561375}" type="datetimeFigureOut">
              <a:rPr lang="en-US" smtClean="0"/>
              <a:t>10/17/2018</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BB493730-62A5-4C5C-A25D-82F01FF86970}" type="slidenum">
              <a:rPr lang="en-US" smtClean="0"/>
              <a:t>‹#›</a:t>
            </a:fld>
            <a:endParaRPr lang="en-US"/>
          </a:p>
        </p:txBody>
      </p:sp>
    </p:spTree>
    <p:extLst>
      <p:ext uri="{BB962C8B-B14F-4D97-AF65-F5344CB8AC3E}">
        <p14:creationId xmlns:p14="http://schemas.microsoft.com/office/powerpoint/2010/main" val="149102113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C98A6DA-0BA2-42C9-B6FC-3CFEF5F85E68}" type="datetimeFigureOut">
              <a:rPr lang="en-US" smtClean="0"/>
              <a:t>10/17/2018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6DB601-74AF-4B79-BEB0-26D5D60288BE}" type="slidenum">
              <a:rPr lang="en-US" smtClean="0"/>
              <a:t>‹#›</a:t>
            </a:fld>
            <a:endParaRPr lang="en-US"/>
          </a:p>
        </p:txBody>
      </p:sp>
    </p:spTree>
    <p:extLst>
      <p:ext uri="{BB962C8B-B14F-4D97-AF65-F5344CB8AC3E}">
        <p14:creationId xmlns:p14="http://schemas.microsoft.com/office/powerpoint/2010/main" val="2538722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98A6DA-0BA2-42C9-B6FC-3CFEF5F85E68}" type="datetimeFigureOut">
              <a:rPr lang="en-US" smtClean="0"/>
              <a:t>10/17/2018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6DB601-74AF-4B79-BEB0-26D5D60288BE}" type="slidenum">
              <a:rPr lang="en-US" smtClean="0"/>
              <a:t>‹#›</a:t>
            </a:fld>
            <a:endParaRPr lang="en-US"/>
          </a:p>
        </p:txBody>
      </p:sp>
    </p:spTree>
    <p:extLst>
      <p:ext uri="{BB962C8B-B14F-4D97-AF65-F5344CB8AC3E}">
        <p14:creationId xmlns:p14="http://schemas.microsoft.com/office/powerpoint/2010/main" val="2699828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98A6DA-0BA2-42C9-B6FC-3CFEF5F85E68}" type="datetimeFigureOut">
              <a:rPr lang="en-US" smtClean="0"/>
              <a:t>10/17/2018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6DB601-74AF-4B79-BEB0-26D5D60288BE}" type="slidenum">
              <a:rPr lang="en-US" smtClean="0"/>
              <a:t>‹#›</a:t>
            </a:fld>
            <a:endParaRPr lang="en-US"/>
          </a:p>
        </p:txBody>
      </p:sp>
    </p:spTree>
    <p:extLst>
      <p:ext uri="{BB962C8B-B14F-4D97-AF65-F5344CB8AC3E}">
        <p14:creationId xmlns:p14="http://schemas.microsoft.com/office/powerpoint/2010/main" val="780710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98A6DA-0BA2-42C9-B6FC-3CFEF5F85E68}" type="datetimeFigureOut">
              <a:rPr lang="en-US" smtClean="0"/>
              <a:t>10/17/2018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6DB601-74AF-4B79-BEB0-26D5D60288BE}" type="slidenum">
              <a:rPr lang="en-US" smtClean="0"/>
              <a:t>‹#›</a:t>
            </a:fld>
            <a:endParaRPr lang="en-US"/>
          </a:p>
        </p:txBody>
      </p:sp>
    </p:spTree>
    <p:extLst>
      <p:ext uri="{BB962C8B-B14F-4D97-AF65-F5344CB8AC3E}">
        <p14:creationId xmlns:p14="http://schemas.microsoft.com/office/powerpoint/2010/main" val="3665724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98A6DA-0BA2-42C9-B6FC-3CFEF5F85E68}" type="datetimeFigureOut">
              <a:rPr lang="en-US" smtClean="0"/>
              <a:t>10/17/2018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6DB601-74AF-4B79-BEB0-26D5D60288BE}" type="slidenum">
              <a:rPr lang="en-US" smtClean="0"/>
              <a:t>‹#›</a:t>
            </a:fld>
            <a:endParaRPr lang="en-US"/>
          </a:p>
        </p:txBody>
      </p:sp>
    </p:spTree>
    <p:extLst>
      <p:ext uri="{BB962C8B-B14F-4D97-AF65-F5344CB8AC3E}">
        <p14:creationId xmlns:p14="http://schemas.microsoft.com/office/powerpoint/2010/main" val="721679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C98A6DA-0BA2-42C9-B6FC-3CFEF5F85E68}" type="datetimeFigureOut">
              <a:rPr lang="en-US" smtClean="0"/>
              <a:t>10/17/2018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6DB601-74AF-4B79-BEB0-26D5D60288BE}" type="slidenum">
              <a:rPr lang="en-US" smtClean="0"/>
              <a:t>‹#›</a:t>
            </a:fld>
            <a:endParaRPr lang="en-US"/>
          </a:p>
        </p:txBody>
      </p:sp>
    </p:spTree>
    <p:extLst>
      <p:ext uri="{BB962C8B-B14F-4D97-AF65-F5344CB8AC3E}">
        <p14:creationId xmlns:p14="http://schemas.microsoft.com/office/powerpoint/2010/main" val="2672701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C98A6DA-0BA2-42C9-B6FC-3CFEF5F85E68}" type="datetimeFigureOut">
              <a:rPr lang="en-US" smtClean="0"/>
              <a:t>10/17/2018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6DB601-74AF-4B79-BEB0-26D5D60288BE}" type="slidenum">
              <a:rPr lang="en-US" smtClean="0"/>
              <a:t>‹#›</a:t>
            </a:fld>
            <a:endParaRPr lang="en-US"/>
          </a:p>
        </p:txBody>
      </p:sp>
    </p:spTree>
    <p:extLst>
      <p:ext uri="{BB962C8B-B14F-4D97-AF65-F5344CB8AC3E}">
        <p14:creationId xmlns:p14="http://schemas.microsoft.com/office/powerpoint/2010/main" val="3853626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C98A6DA-0BA2-42C9-B6FC-3CFEF5F85E68}" type="datetimeFigureOut">
              <a:rPr lang="en-US" smtClean="0"/>
              <a:t>10/17/2018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6DB601-74AF-4B79-BEB0-26D5D60288BE}" type="slidenum">
              <a:rPr lang="en-US" smtClean="0"/>
              <a:t>‹#›</a:t>
            </a:fld>
            <a:endParaRPr lang="en-US"/>
          </a:p>
        </p:txBody>
      </p:sp>
    </p:spTree>
    <p:extLst>
      <p:ext uri="{BB962C8B-B14F-4D97-AF65-F5344CB8AC3E}">
        <p14:creationId xmlns:p14="http://schemas.microsoft.com/office/powerpoint/2010/main" val="3168588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98A6DA-0BA2-42C9-B6FC-3CFEF5F85E68}" type="datetimeFigureOut">
              <a:rPr lang="en-US" smtClean="0"/>
              <a:t>10/17/2018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6DB601-74AF-4B79-BEB0-26D5D60288BE}" type="slidenum">
              <a:rPr lang="en-US" smtClean="0"/>
              <a:t>‹#›</a:t>
            </a:fld>
            <a:endParaRPr lang="en-US"/>
          </a:p>
        </p:txBody>
      </p:sp>
    </p:spTree>
    <p:extLst>
      <p:ext uri="{BB962C8B-B14F-4D97-AF65-F5344CB8AC3E}">
        <p14:creationId xmlns:p14="http://schemas.microsoft.com/office/powerpoint/2010/main" val="2813514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98A6DA-0BA2-42C9-B6FC-3CFEF5F85E68}" type="datetimeFigureOut">
              <a:rPr lang="en-US" smtClean="0"/>
              <a:t>10/17/2018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6DB601-74AF-4B79-BEB0-26D5D60288BE}" type="slidenum">
              <a:rPr lang="en-US" smtClean="0"/>
              <a:t>‹#›</a:t>
            </a:fld>
            <a:endParaRPr lang="en-US"/>
          </a:p>
        </p:txBody>
      </p:sp>
    </p:spTree>
    <p:extLst>
      <p:ext uri="{BB962C8B-B14F-4D97-AF65-F5344CB8AC3E}">
        <p14:creationId xmlns:p14="http://schemas.microsoft.com/office/powerpoint/2010/main" val="2326002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98A6DA-0BA2-42C9-B6FC-3CFEF5F85E68}" type="datetimeFigureOut">
              <a:rPr lang="en-US" smtClean="0"/>
              <a:t>10/17/2018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6DB601-74AF-4B79-BEB0-26D5D60288BE}" type="slidenum">
              <a:rPr lang="en-US" smtClean="0"/>
              <a:t>‹#›</a:t>
            </a:fld>
            <a:endParaRPr lang="en-US"/>
          </a:p>
        </p:txBody>
      </p:sp>
    </p:spTree>
    <p:extLst>
      <p:ext uri="{BB962C8B-B14F-4D97-AF65-F5344CB8AC3E}">
        <p14:creationId xmlns:p14="http://schemas.microsoft.com/office/powerpoint/2010/main" val="124703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98A6DA-0BA2-42C9-B6FC-3CFEF5F85E68}" type="datetimeFigureOut">
              <a:rPr lang="en-US" smtClean="0"/>
              <a:t>10/17/2018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6DB601-74AF-4B79-BEB0-26D5D60288BE}" type="slidenum">
              <a:rPr lang="en-US" smtClean="0"/>
              <a:t>‹#›</a:t>
            </a:fld>
            <a:endParaRPr lang="en-US"/>
          </a:p>
        </p:txBody>
      </p:sp>
    </p:spTree>
    <p:extLst>
      <p:ext uri="{BB962C8B-B14F-4D97-AF65-F5344CB8AC3E}">
        <p14:creationId xmlns:p14="http://schemas.microsoft.com/office/powerpoint/2010/main" val="28915760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70609" y="105354"/>
            <a:ext cx="10515600" cy="1027256"/>
          </a:xfrm>
        </p:spPr>
        <p:txBody>
          <a:bodyPr/>
          <a:lstStyle/>
          <a:p>
            <a:r>
              <a:rPr lang="en-US" dirty="0" smtClean="0"/>
              <a:t>Create a Graph Instructions</a:t>
            </a:r>
            <a:endParaRPr lang="en-US" dirty="0"/>
          </a:p>
        </p:txBody>
      </p:sp>
      <p:sp>
        <p:nvSpPr>
          <p:cNvPr id="5" name="Content Placeholder 4"/>
          <p:cNvSpPr>
            <a:spLocks noGrp="1"/>
          </p:cNvSpPr>
          <p:nvPr>
            <p:ph idx="1"/>
          </p:nvPr>
        </p:nvSpPr>
        <p:spPr>
          <a:xfrm>
            <a:off x="235528" y="1132609"/>
            <a:ext cx="10515600" cy="5205845"/>
          </a:xfrm>
        </p:spPr>
        <p:txBody>
          <a:bodyPr>
            <a:normAutofit fontScale="92500" lnSpcReduction="20000"/>
          </a:bodyPr>
          <a:lstStyle/>
          <a:p>
            <a:pPr marL="514350" indent="-514350">
              <a:buFont typeface="+mj-lt"/>
              <a:buAutoNum type="arabicPeriod"/>
            </a:pPr>
            <a:r>
              <a:rPr lang="en-US" dirty="0" smtClean="0"/>
              <a:t>Open data table on flash drive.</a:t>
            </a:r>
          </a:p>
          <a:p>
            <a:pPr marL="514350" indent="-514350">
              <a:buFont typeface="+mj-lt"/>
              <a:buAutoNum type="arabicPeriod"/>
            </a:pPr>
            <a:r>
              <a:rPr lang="en-US" dirty="0" smtClean="0"/>
              <a:t>Position curser within the data table and on the top left corner you should see +.  </a:t>
            </a:r>
          </a:p>
          <a:p>
            <a:pPr marL="514350" indent="-514350">
              <a:buFont typeface="+mj-lt"/>
              <a:buAutoNum type="arabicPeriod"/>
            </a:pPr>
            <a:r>
              <a:rPr lang="en-US" dirty="0" smtClean="0"/>
              <a:t>Click on box with the + to shade the data table</a:t>
            </a:r>
          </a:p>
          <a:p>
            <a:pPr marL="514350" indent="-514350">
              <a:buFont typeface="+mj-lt"/>
              <a:buAutoNum type="arabicPeriod"/>
            </a:pPr>
            <a:r>
              <a:rPr lang="en-US" dirty="0" smtClean="0"/>
              <a:t>Right click “copy”</a:t>
            </a:r>
          </a:p>
          <a:p>
            <a:pPr marL="514350" indent="-514350">
              <a:buFont typeface="+mj-lt"/>
              <a:buAutoNum type="arabicPeriod"/>
            </a:pPr>
            <a:r>
              <a:rPr lang="en-US" dirty="0" smtClean="0"/>
              <a:t>Open PowerPoint</a:t>
            </a:r>
          </a:p>
          <a:p>
            <a:pPr marL="514350" indent="-514350">
              <a:buFont typeface="+mj-lt"/>
              <a:buAutoNum type="arabicPeriod"/>
            </a:pPr>
            <a:r>
              <a:rPr lang="en-US" dirty="0" smtClean="0"/>
              <a:t>Select Layout </a:t>
            </a:r>
          </a:p>
          <a:p>
            <a:pPr marL="514350" indent="-514350">
              <a:buFont typeface="+mj-lt"/>
              <a:buAutoNum type="arabicPeriod"/>
            </a:pPr>
            <a:r>
              <a:rPr lang="en-US" dirty="0" smtClean="0"/>
              <a:t>Select two content</a:t>
            </a:r>
          </a:p>
          <a:p>
            <a:pPr marL="514350" indent="-514350">
              <a:buFont typeface="+mj-lt"/>
              <a:buAutoNum type="arabicPeriod"/>
            </a:pPr>
            <a:r>
              <a:rPr lang="en-US" dirty="0" smtClean="0"/>
              <a:t>Click in first box</a:t>
            </a:r>
          </a:p>
          <a:p>
            <a:pPr marL="514350" indent="-514350">
              <a:buFont typeface="+mj-lt"/>
              <a:buAutoNum type="arabicPeriod"/>
            </a:pPr>
            <a:r>
              <a:rPr lang="en-US" dirty="0" smtClean="0"/>
              <a:t>Right click and under “Paste Options,” release right click on “</a:t>
            </a:r>
            <a:r>
              <a:rPr lang="en-US" smtClean="0"/>
              <a:t>Keep Source Formatting</a:t>
            </a:r>
            <a:r>
              <a:rPr lang="en-US" dirty="0" smtClean="0"/>
              <a:t>” </a:t>
            </a:r>
          </a:p>
          <a:p>
            <a:pPr marL="514350" indent="-514350">
              <a:buFont typeface="+mj-lt"/>
              <a:buAutoNum type="arabicPeriod"/>
            </a:pPr>
            <a:r>
              <a:rPr lang="en-US" dirty="0" smtClean="0"/>
              <a:t>The box may need to be enlarged. If so, grab corner, by positioning curser on the top left corner of data table then holding mouse, click and drag to appropriate size</a:t>
            </a:r>
            <a:endParaRPr lang="en-US" dirty="0"/>
          </a:p>
        </p:txBody>
      </p:sp>
    </p:spTree>
    <p:extLst>
      <p:ext uri="{BB962C8B-B14F-4D97-AF65-F5344CB8AC3E}">
        <p14:creationId xmlns:p14="http://schemas.microsoft.com/office/powerpoint/2010/main" val="3953591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3573" y="145473"/>
            <a:ext cx="10515600" cy="6411191"/>
          </a:xfrm>
        </p:spPr>
        <p:txBody>
          <a:bodyPr>
            <a:normAutofit fontScale="92500" lnSpcReduction="10000"/>
          </a:bodyPr>
          <a:lstStyle/>
          <a:p>
            <a:pPr marL="514350" indent="-514350">
              <a:buFont typeface="+mj-lt"/>
              <a:buAutoNum type="arabicPeriod" startAt="11"/>
            </a:pPr>
            <a:r>
              <a:rPr lang="en-US" dirty="0" smtClean="0"/>
              <a:t>Click in second content box</a:t>
            </a:r>
          </a:p>
          <a:p>
            <a:pPr marL="514350" indent="-514350">
              <a:buFont typeface="+mj-lt"/>
              <a:buAutoNum type="arabicPeriod" startAt="11"/>
            </a:pPr>
            <a:r>
              <a:rPr lang="en-US" dirty="0" smtClean="0"/>
              <a:t>Click on chart icon</a:t>
            </a:r>
          </a:p>
          <a:p>
            <a:pPr marL="514350" indent="-514350">
              <a:buFont typeface="+mj-lt"/>
              <a:buAutoNum type="arabicPeriod" startAt="11"/>
            </a:pPr>
            <a:r>
              <a:rPr lang="en-US" dirty="0" smtClean="0"/>
              <a:t>Default will be “Clustered Column, click “OK”</a:t>
            </a:r>
          </a:p>
          <a:p>
            <a:pPr marL="514350" indent="-514350">
              <a:buFont typeface="+mj-lt"/>
              <a:buAutoNum type="arabicPeriod" startAt="11"/>
            </a:pPr>
            <a:r>
              <a:rPr lang="en-US" dirty="0" smtClean="0"/>
              <a:t>Highlight Series 2 and Series 3 and right click, delete table columns</a:t>
            </a:r>
          </a:p>
          <a:p>
            <a:pPr marL="514350" indent="-514350">
              <a:buFont typeface="+mj-lt"/>
              <a:buAutoNum type="arabicPeriod" startAt="11"/>
            </a:pPr>
            <a:r>
              <a:rPr lang="en-US" dirty="0" smtClean="0"/>
              <a:t>Highlight Category 4, Row 5, and right click, delete table row</a:t>
            </a:r>
          </a:p>
          <a:p>
            <a:pPr marL="514350" indent="-514350">
              <a:buFont typeface="+mj-lt"/>
              <a:buAutoNum type="arabicPeriod" startAt="11"/>
            </a:pPr>
            <a:r>
              <a:rPr lang="en-US" dirty="0" smtClean="0"/>
              <a:t>In category 1, type in your </a:t>
            </a:r>
            <a:r>
              <a:rPr lang="en-US" b="1" dirty="0" smtClean="0"/>
              <a:t>first level of IV</a:t>
            </a:r>
          </a:p>
          <a:p>
            <a:r>
              <a:rPr lang="en-US" dirty="0" smtClean="0"/>
              <a:t>Category 2, type in </a:t>
            </a:r>
            <a:r>
              <a:rPr lang="en-US" b="1" dirty="0" smtClean="0"/>
              <a:t>second level of IV</a:t>
            </a:r>
          </a:p>
          <a:p>
            <a:r>
              <a:rPr lang="en-US" dirty="0" smtClean="0"/>
              <a:t>Category 3, type in </a:t>
            </a:r>
            <a:r>
              <a:rPr lang="en-US" b="1" dirty="0" smtClean="0"/>
              <a:t>third level of IV</a:t>
            </a:r>
          </a:p>
          <a:p>
            <a:pPr marL="457200" indent="-457200">
              <a:buFont typeface="+mj-lt"/>
              <a:buAutoNum type="arabicPeriod" startAt="11"/>
            </a:pPr>
            <a:r>
              <a:rPr lang="en-US" dirty="0" smtClean="0"/>
              <a:t>In Column B, Series 1, in rows 2, 3, &amp; 4, enter average data for each level of the IV (should correspond to the levels of IV you just entered)</a:t>
            </a:r>
            <a:endParaRPr lang="en-US" dirty="0"/>
          </a:p>
          <a:p>
            <a:pPr marL="457200" indent="-457200">
              <a:buFont typeface="+mj-lt"/>
              <a:buAutoNum type="arabicPeriod" startAt="11"/>
            </a:pPr>
            <a:r>
              <a:rPr lang="en-US" dirty="0" smtClean="0"/>
              <a:t>To the </a:t>
            </a:r>
            <a:r>
              <a:rPr lang="en-US" dirty="0"/>
              <a:t>right of the chart an + sign will </a:t>
            </a:r>
            <a:r>
              <a:rPr lang="en-US" dirty="0" smtClean="0"/>
              <a:t>appear. </a:t>
            </a:r>
            <a:r>
              <a:rPr lang="en-US" smtClean="0"/>
              <a:t>Click on +</a:t>
            </a:r>
            <a:endParaRPr lang="en-US" dirty="0" smtClean="0"/>
          </a:p>
          <a:p>
            <a:pPr marL="457200" indent="-457200">
              <a:buFont typeface="+mj-lt"/>
              <a:buAutoNum type="arabicPeriod" startAt="11"/>
            </a:pPr>
            <a:r>
              <a:rPr lang="en-US" dirty="0" smtClean="0"/>
              <a:t>Click </a:t>
            </a:r>
            <a:r>
              <a:rPr lang="en-US" dirty="0"/>
              <a:t>on “Chart Title arrow and click “Above </a:t>
            </a:r>
            <a:r>
              <a:rPr lang="en-US" dirty="0" smtClean="0"/>
              <a:t>Chart”</a:t>
            </a:r>
          </a:p>
          <a:p>
            <a:r>
              <a:rPr lang="en-US" b="1" dirty="0" smtClean="0"/>
              <a:t>Type </a:t>
            </a:r>
            <a:r>
              <a:rPr lang="en-US" b="1" dirty="0"/>
              <a:t>in your title. </a:t>
            </a:r>
            <a:endParaRPr lang="en-US" b="1" dirty="0" smtClean="0"/>
          </a:p>
          <a:p>
            <a:r>
              <a:rPr lang="en-US" dirty="0" smtClean="0"/>
              <a:t>Click </a:t>
            </a:r>
            <a:r>
              <a:rPr lang="en-US" dirty="0"/>
              <a:t>out of the Title box</a:t>
            </a:r>
          </a:p>
          <a:p>
            <a:pPr marL="0" indent="0">
              <a:buNone/>
            </a:pPr>
            <a:endParaRPr lang="en-US" dirty="0" smtClean="0"/>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2641556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7036" y="114300"/>
            <a:ext cx="11887199" cy="6598227"/>
          </a:xfrm>
        </p:spPr>
        <p:txBody>
          <a:bodyPr>
            <a:normAutofit/>
          </a:bodyPr>
          <a:lstStyle/>
          <a:p>
            <a:pPr marL="514350" indent="-514350">
              <a:buFont typeface="+mj-lt"/>
              <a:buAutoNum type="arabicPeriod" startAt="14"/>
            </a:pPr>
            <a:r>
              <a:rPr lang="en-US" dirty="0" smtClean="0"/>
              <a:t>To </a:t>
            </a:r>
            <a:r>
              <a:rPr lang="en-US" dirty="0"/>
              <a:t>the </a:t>
            </a:r>
            <a:r>
              <a:rPr lang="en-US" dirty="0" smtClean="0"/>
              <a:t>right </a:t>
            </a:r>
            <a:r>
              <a:rPr lang="en-US" dirty="0"/>
              <a:t>of the chart the + should appear. Click on + and select Axis Titles</a:t>
            </a:r>
          </a:p>
          <a:p>
            <a:pPr marL="514350" indent="-514350">
              <a:buFont typeface="+mj-lt"/>
              <a:buAutoNum type="arabicPeriod" startAt="14"/>
            </a:pPr>
            <a:r>
              <a:rPr lang="en-US" dirty="0"/>
              <a:t>Select Primary </a:t>
            </a:r>
            <a:r>
              <a:rPr lang="en-US" dirty="0" smtClean="0"/>
              <a:t>Horizontal, </a:t>
            </a:r>
            <a:r>
              <a:rPr lang="en-US" b="1" dirty="0" smtClean="0"/>
              <a:t>type </a:t>
            </a:r>
            <a:r>
              <a:rPr lang="en-US" b="1" dirty="0"/>
              <a:t>in your IV</a:t>
            </a:r>
            <a:r>
              <a:rPr lang="en-US" dirty="0"/>
              <a:t>, for example: Temperature (</a:t>
            </a:r>
            <a:r>
              <a:rPr lang="en-US" dirty="0">
                <a:latin typeface="Times New Roman" panose="02020603050405020304" pitchFamily="18" charset="0"/>
                <a:cs typeface="Times New Roman" panose="02020603050405020304" pitchFamily="18" charset="0"/>
              </a:rPr>
              <a:t>°C) </a:t>
            </a:r>
            <a:endParaRPr lang="en-US" dirty="0" smtClean="0">
              <a:latin typeface="Times New Roman" panose="02020603050405020304" pitchFamily="18" charset="0"/>
              <a:cs typeface="Times New Roman" panose="02020603050405020304" pitchFamily="18" charset="0"/>
            </a:endParaRPr>
          </a:p>
          <a:p>
            <a:pPr lvl="1"/>
            <a:r>
              <a:rPr lang="en-US" dirty="0" smtClean="0">
                <a:latin typeface="Times New Roman" panose="02020603050405020304" pitchFamily="18" charset="0"/>
                <a:cs typeface="Times New Roman" panose="02020603050405020304" pitchFamily="18" charset="0"/>
              </a:rPr>
              <a:t>If applicable, you must include units (metric).</a:t>
            </a:r>
          </a:p>
          <a:p>
            <a:pPr lvl="1"/>
            <a:r>
              <a:rPr lang="en-US" dirty="0" smtClean="0">
                <a:latin typeface="Times New Roman" panose="02020603050405020304" pitchFamily="18" charset="0"/>
                <a:cs typeface="Times New Roman" panose="02020603050405020304" pitchFamily="18" charset="0"/>
              </a:rPr>
              <a:t>If </a:t>
            </a:r>
            <a:r>
              <a:rPr lang="en-US" dirty="0">
                <a:latin typeface="Times New Roman" panose="02020603050405020304" pitchFamily="18" charset="0"/>
                <a:cs typeface="Times New Roman" panose="02020603050405020304" pitchFamily="18" charset="0"/>
              </a:rPr>
              <a:t>you have a degree symbol you will have to go to insert on tool bar and click “symbol” to insert the symbol</a:t>
            </a:r>
            <a:r>
              <a:rPr lang="en-US" dirty="0" smtClean="0">
                <a:latin typeface="Times New Roman" panose="02020603050405020304" pitchFamily="18" charset="0"/>
                <a:cs typeface="Times New Roman" panose="02020603050405020304" pitchFamily="18" charset="0"/>
              </a:rPr>
              <a:t>.</a:t>
            </a:r>
          </a:p>
          <a:p>
            <a:pPr lvl="1"/>
            <a:r>
              <a:rPr lang="en-US" dirty="0" smtClean="0">
                <a:latin typeface="Times New Roman" panose="02020603050405020304" pitchFamily="18" charset="0"/>
                <a:cs typeface="Times New Roman" panose="02020603050405020304" pitchFamily="18" charset="0"/>
              </a:rPr>
              <a:t> Click out </a:t>
            </a:r>
            <a:r>
              <a:rPr lang="en-US" dirty="0">
                <a:latin typeface="Times New Roman" panose="02020603050405020304" pitchFamily="18" charset="0"/>
                <a:cs typeface="Times New Roman" panose="02020603050405020304" pitchFamily="18" charset="0"/>
              </a:rPr>
              <a:t>of the IV box.</a:t>
            </a:r>
            <a:endParaRPr lang="en-US" dirty="0"/>
          </a:p>
          <a:p>
            <a:pPr marL="514350" indent="-514350">
              <a:buFont typeface="+mj-lt"/>
              <a:buAutoNum type="arabicPeriod" startAt="14"/>
            </a:pPr>
            <a:r>
              <a:rPr lang="en-US" dirty="0"/>
              <a:t>To the </a:t>
            </a:r>
            <a:r>
              <a:rPr lang="en-US" dirty="0" smtClean="0"/>
              <a:t>right </a:t>
            </a:r>
            <a:r>
              <a:rPr lang="en-US" dirty="0"/>
              <a:t>of the chart the + should appear. Click on + and select Axis Titles</a:t>
            </a:r>
          </a:p>
          <a:p>
            <a:pPr marL="514350" indent="-514350">
              <a:buFont typeface="+mj-lt"/>
              <a:buAutoNum type="arabicPeriod" startAt="14"/>
            </a:pPr>
            <a:r>
              <a:rPr lang="en-US" dirty="0"/>
              <a:t>Select Primary Vertical, </a:t>
            </a:r>
            <a:r>
              <a:rPr lang="en-US" b="1" dirty="0"/>
              <a:t>type in your DV</a:t>
            </a:r>
            <a:r>
              <a:rPr lang="en-US" dirty="0"/>
              <a:t>, for example: Average Reaction </a:t>
            </a:r>
            <a:r>
              <a:rPr lang="en-US" dirty="0" smtClean="0"/>
              <a:t>Time</a:t>
            </a:r>
          </a:p>
          <a:p>
            <a:pPr marL="914400" lvl="2" indent="-457200">
              <a:spcBef>
                <a:spcPts val="1000"/>
              </a:spcBef>
            </a:pPr>
            <a:r>
              <a:rPr lang="en-US" dirty="0">
                <a:latin typeface="Times New Roman" panose="02020603050405020304" pitchFamily="18" charset="0"/>
                <a:cs typeface="Times New Roman" panose="02020603050405020304" pitchFamily="18" charset="0"/>
              </a:rPr>
              <a:t>If applicable, you must include units (metric</a:t>
            </a:r>
            <a:r>
              <a:rPr lang="en-US" dirty="0" smtClean="0">
                <a:latin typeface="Times New Roman" panose="02020603050405020304" pitchFamily="18" charset="0"/>
                <a:cs typeface="Times New Roman" panose="02020603050405020304" pitchFamily="18" charset="0"/>
              </a:rPr>
              <a:t>).</a:t>
            </a:r>
          </a:p>
          <a:p>
            <a:pPr marL="914400" lvl="2" indent="-457200">
              <a:spcBef>
                <a:spcPts val="1000"/>
              </a:spcBef>
            </a:pPr>
            <a:r>
              <a:rPr lang="en-US" dirty="0" smtClean="0">
                <a:latin typeface="Times New Roman" panose="02020603050405020304" pitchFamily="18" charset="0"/>
                <a:cs typeface="Times New Roman" panose="02020603050405020304" pitchFamily="18" charset="0"/>
              </a:rPr>
              <a:t>Click out of the DV box, when finished.</a:t>
            </a:r>
          </a:p>
          <a:p>
            <a:pPr marL="457200" lvl="1" indent="-457200">
              <a:spcBef>
                <a:spcPts val="1000"/>
              </a:spcBef>
              <a:buFont typeface="+mj-lt"/>
              <a:buAutoNum type="arabicPeriod" startAt="14"/>
            </a:pPr>
            <a:r>
              <a:rPr lang="en-US" dirty="0"/>
              <a:t>To the </a:t>
            </a:r>
            <a:r>
              <a:rPr lang="en-US" dirty="0" smtClean="0"/>
              <a:t>right </a:t>
            </a:r>
            <a:r>
              <a:rPr lang="en-US" dirty="0"/>
              <a:t>of the chart the + should appear</a:t>
            </a:r>
            <a:r>
              <a:rPr lang="en-US" dirty="0" smtClean="0"/>
              <a:t>. Click off the Legend (Series on the bottom of chart should disappear.</a:t>
            </a:r>
          </a:p>
          <a:p>
            <a:pPr marL="457200" lvl="1" indent="-457200">
              <a:spcBef>
                <a:spcPts val="1000"/>
              </a:spcBef>
              <a:buFont typeface="+mj-lt"/>
              <a:buAutoNum type="arabicPeriod" startAt="14"/>
            </a:pPr>
            <a:r>
              <a:rPr lang="en-US" dirty="0" smtClean="0">
                <a:latin typeface="Times New Roman" panose="02020603050405020304" pitchFamily="18" charset="0"/>
                <a:cs typeface="Times New Roman" panose="02020603050405020304" pitchFamily="18" charset="0"/>
              </a:rPr>
              <a:t>Title the slide, “Data Table and Graph” – Name and Period #</a:t>
            </a:r>
          </a:p>
          <a:p>
            <a:pPr marL="457200" lvl="1" indent="-457200">
              <a:spcBef>
                <a:spcPts val="1000"/>
              </a:spcBef>
              <a:buFont typeface="+mj-lt"/>
              <a:buAutoNum type="arabicPeriod" startAt="14"/>
            </a:pPr>
            <a:r>
              <a:rPr lang="en-US" dirty="0" smtClean="0">
                <a:latin typeface="Times New Roman" panose="02020603050405020304" pitchFamily="18" charset="0"/>
                <a:cs typeface="Times New Roman" panose="02020603050405020304" pitchFamily="18" charset="0"/>
              </a:rPr>
              <a:t>Print slide and turn-in</a:t>
            </a:r>
          </a:p>
          <a:p>
            <a:pPr marL="457200" lvl="1" indent="-457200">
              <a:spcBef>
                <a:spcPts val="1000"/>
              </a:spcBef>
              <a:buFont typeface="+mj-lt"/>
              <a:buAutoNum type="arabicPeriod" startAt="14"/>
            </a:pPr>
            <a:r>
              <a:rPr lang="en-US" dirty="0" smtClean="0">
                <a:latin typeface="Times New Roman" panose="02020603050405020304" pitchFamily="18" charset="0"/>
                <a:cs typeface="Times New Roman" panose="02020603050405020304" pitchFamily="18" charset="0"/>
              </a:rPr>
              <a:t>Delete Name and Period # and Save the PowerPoint Slide on Flash Drive. </a:t>
            </a:r>
          </a:p>
          <a:p>
            <a:pPr marL="0" lvl="1" indent="0">
              <a:spcBef>
                <a:spcPts val="1000"/>
              </a:spcBef>
              <a:buNone/>
            </a:pPr>
            <a:endParaRPr lang="en-US" dirty="0">
              <a:latin typeface="Times New Roman" panose="02020603050405020304" pitchFamily="18" charset="0"/>
              <a:cs typeface="Times New Roman" panose="02020603050405020304" pitchFamily="18" charset="0"/>
            </a:endParaRPr>
          </a:p>
          <a:p>
            <a:pPr marL="514350" indent="-514350">
              <a:buFont typeface="+mj-lt"/>
              <a:buAutoNum type="arabicPeriod" startAt="14"/>
            </a:pPr>
            <a:endParaRPr lang="en-US" dirty="0" smtClean="0"/>
          </a:p>
          <a:p>
            <a:pPr marL="971550" lvl="1" indent="-514350">
              <a:buFont typeface="+mj-lt"/>
              <a:buAutoNum type="arabicPeriod" startAt="8"/>
            </a:pPr>
            <a:endParaRPr lang="en-US" dirty="0"/>
          </a:p>
          <a:p>
            <a:endParaRPr lang="en-US" dirty="0"/>
          </a:p>
        </p:txBody>
      </p:sp>
    </p:spTree>
    <p:extLst>
      <p:ext uri="{BB962C8B-B14F-4D97-AF65-F5344CB8AC3E}">
        <p14:creationId xmlns:p14="http://schemas.microsoft.com/office/powerpoint/2010/main" val="1695926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Table and Graph</a:t>
            </a:r>
            <a:endParaRPr lang="en-US" dirty="0"/>
          </a:p>
        </p:txBody>
      </p:sp>
      <p:graphicFrame>
        <p:nvGraphicFramePr>
          <p:cNvPr id="5" name="Content Placeholder 4"/>
          <p:cNvGraphicFramePr>
            <a:graphicFrameLocks noGrp="1"/>
          </p:cNvGraphicFramePr>
          <p:nvPr>
            <p:ph sz="half" idx="1"/>
          </p:nvPr>
        </p:nvGraphicFramePr>
        <p:xfrm>
          <a:off x="436420" y="2379518"/>
          <a:ext cx="5031565" cy="2463024"/>
        </p:xfrm>
        <a:graphic>
          <a:graphicData uri="http://schemas.openxmlformats.org/drawingml/2006/table">
            <a:tbl>
              <a:tblPr firstRow="1" firstCol="1" bandRow="1"/>
              <a:tblGrid>
                <a:gridCol w="1006313">
                  <a:extLst>
                    <a:ext uri="{9D8B030D-6E8A-4147-A177-3AD203B41FA5}">
                      <a16:colId xmlns:a16="http://schemas.microsoft.com/office/drawing/2014/main" val="20000"/>
                    </a:ext>
                  </a:extLst>
                </a:gridCol>
                <a:gridCol w="1006313">
                  <a:extLst>
                    <a:ext uri="{9D8B030D-6E8A-4147-A177-3AD203B41FA5}">
                      <a16:colId xmlns:a16="http://schemas.microsoft.com/office/drawing/2014/main" val="20001"/>
                    </a:ext>
                  </a:extLst>
                </a:gridCol>
                <a:gridCol w="1006313">
                  <a:extLst>
                    <a:ext uri="{9D8B030D-6E8A-4147-A177-3AD203B41FA5}">
                      <a16:colId xmlns:a16="http://schemas.microsoft.com/office/drawing/2014/main" val="20002"/>
                    </a:ext>
                  </a:extLst>
                </a:gridCol>
                <a:gridCol w="1006313">
                  <a:extLst>
                    <a:ext uri="{9D8B030D-6E8A-4147-A177-3AD203B41FA5}">
                      <a16:colId xmlns:a16="http://schemas.microsoft.com/office/drawing/2014/main" val="20003"/>
                    </a:ext>
                  </a:extLst>
                </a:gridCol>
                <a:gridCol w="1006313">
                  <a:extLst>
                    <a:ext uri="{9D8B030D-6E8A-4147-A177-3AD203B41FA5}">
                      <a16:colId xmlns:a16="http://schemas.microsoft.com/office/drawing/2014/main" val="20004"/>
                    </a:ext>
                  </a:extLst>
                </a:gridCol>
              </a:tblGrid>
              <a:tr h="307878">
                <a:tc gridSpan="5">
                  <a:txBody>
                    <a:bodyPr/>
                    <a:lstStyle/>
                    <a:p>
                      <a:pPr marL="0" marR="0" algn="ctr">
                        <a:lnSpc>
                          <a:spcPct val="115000"/>
                        </a:lnSpc>
                        <a:spcBef>
                          <a:spcPts val="0"/>
                        </a:spcBef>
                        <a:spcAft>
                          <a:spcPts val="1000"/>
                        </a:spcAft>
                      </a:pPr>
                      <a:r>
                        <a:rPr lang="en-US" sz="1200">
                          <a:effectLst/>
                          <a:latin typeface="Calibri" panose="020F0502020204030204" pitchFamily="34" charset="0"/>
                          <a:ea typeface="Calibri" panose="020F0502020204030204" pitchFamily="34" charset="0"/>
                          <a:cs typeface="Times New Roman" panose="02020603050405020304" pitchFamily="18" charset="0"/>
                        </a:rPr>
                        <a:t>The Effect of Temperature on Reaction Time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07878">
                <a:tc rowSpan="3">
                  <a:txBody>
                    <a:bodyPr/>
                    <a:lstStyle/>
                    <a:p>
                      <a:pPr marL="0" marR="0" algn="ctr">
                        <a:lnSpc>
                          <a:spcPct val="115000"/>
                        </a:lnSpc>
                        <a:spcBef>
                          <a:spcPts val="0"/>
                        </a:spcBef>
                        <a:spcAft>
                          <a:spcPts val="10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Temperature in Degrees Celsius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marL="0" marR="0" algn="ctr">
                        <a:lnSpc>
                          <a:spcPct val="115000"/>
                        </a:lnSpc>
                        <a:spcBef>
                          <a:spcPts val="0"/>
                        </a:spcBef>
                        <a:spcAft>
                          <a:spcPts val="1000"/>
                        </a:spcAft>
                      </a:pPr>
                      <a:r>
                        <a:rPr lang="en-US" sz="1200">
                          <a:effectLst/>
                          <a:latin typeface="Calibri" panose="020F0502020204030204" pitchFamily="34" charset="0"/>
                          <a:ea typeface="Calibri" panose="020F0502020204030204" pitchFamily="34" charset="0"/>
                          <a:cs typeface="Times New Roman" panose="02020603050405020304" pitchFamily="18" charset="0"/>
                        </a:rPr>
                        <a:t>Reaction Time in Seconds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307878">
                <a:tc vMerge="1">
                  <a:txBody>
                    <a:bodyPr/>
                    <a:lstStyle/>
                    <a:p>
                      <a:endParaRPr lang="en-US"/>
                    </a:p>
                  </a:txBody>
                  <a:tcPr/>
                </a:tc>
                <a:tc gridSpan="3">
                  <a:txBody>
                    <a:bodyPr/>
                    <a:lstStyle/>
                    <a:p>
                      <a:pPr marL="0" marR="0" algn="ctr">
                        <a:lnSpc>
                          <a:spcPct val="115000"/>
                        </a:lnSpc>
                        <a:spcBef>
                          <a:spcPts val="0"/>
                        </a:spcBef>
                        <a:spcAft>
                          <a:spcPts val="1000"/>
                        </a:spcAft>
                      </a:pPr>
                      <a:r>
                        <a:rPr lang="en-US" sz="1200">
                          <a:effectLst/>
                          <a:latin typeface="Calibri" panose="020F0502020204030204" pitchFamily="34" charset="0"/>
                          <a:ea typeface="Calibri" panose="020F0502020204030204" pitchFamily="34" charset="0"/>
                          <a:cs typeface="Times New Roman" panose="02020603050405020304" pitchFamily="18" charset="0"/>
                        </a:rPr>
                        <a:t>Trial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rowSpan="2">
                  <a:txBody>
                    <a:bodyPr/>
                    <a:lstStyle/>
                    <a:p>
                      <a:pPr marL="0" marR="0" algn="ctr">
                        <a:lnSpc>
                          <a:spcPct val="115000"/>
                        </a:lnSpc>
                        <a:spcBef>
                          <a:spcPts val="0"/>
                        </a:spcBef>
                        <a:spcAft>
                          <a:spcPts val="1000"/>
                        </a:spcAft>
                      </a:pPr>
                      <a:r>
                        <a:rPr lang="en-US" sz="1200">
                          <a:effectLst/>
                          <a:latin typeface="Calibri" panose="020F0502020204030204" pitchFamily="34" charset="0"/>
                          <a:ea typeface="Calibri" panose="020F0502020204030204" pitchFamily="34" charset="0"/>
                          <a:cs typeface="Times New Roman" panose="02020603050405020304" pitchFamily="18" charset="0"/>
                        </a:rPr>
                        <a:t>Average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615756">
                <a:tc vMerge="1">
                  <a:txBody>
                    <a:bodyPr/>
                    <a:lstStyle/>
                    <a:p>
                      <a:endParaRPr lang="en-US"/>
                    </a:p>
                  </a:txBody>
                  <a:tcPr/>
                </a:tc>
                <a:tc>
                  <a:txBody>
                    <a:bodyPr/>
                    <a:lstStyle/>
                    <a:p>
                      <a:pPr marL="0" marR="0" algn="ctr">
                        <a:lnSpc>
                          <a:spcPct val="115000"/>
                        </a:lnSpc>
                        <a:spcBef>
                          <a:spcPts val="0"/>
                        </a:spcBef>
                        <a:spcAft>
                          <a:spcPts val="1000"/>
                        </a:spcAft>
                      </a:pPr>
                      <a:r>
                        <a:rPr lang="en-US" sz="1200">
                          <a:effectLst/>
                          <a:latin typeface="Calibri" panose="020F0502020204030204" pitchFamily="34" charset="0"/>
                          <a:ea typeface="Calibri" panose="020F0502020204030204" pitchFamily="34" charset="0"/>
                          <a:cs typeface="Times New Roman" panose="02020603050405020304" pitchFamily="18" charset="0"/>
                        </a:rPr>
                        <a:t>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effectLst/>
                          <a:latin typeface="Calibri" panose="020F0502020204030204" pitchFamily="34" charset="0"/>
                          <a:ea typeface="Calibri" panose="020F0502020204030204" pitchFamily="34" charset="0"/>
                          <a:cs typeface="Times New Roman" panose="02020603050405020304" pitchFamily="18" charset="0"/>
                        </a:rPr>
                        <a:t>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effectLst/>
                          <a:latin typeface="Calibri" panose="020F0502020204030204" pitchFamily="34" charset="0"/>
                          <a:ea typeface="Calibri" panose="020F0502020204030204" pitchFamily="34" charset="0"/>
                          <a:cs typeface="Times New Roman" panose="02020603050405020304" pitchFamily="18" charset="0"/>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3"/>
                  </a:ext>
                </a:extLst>
              </a:tr>
              <a:tr h="307878">
                <a:tc>
                  <a:txBody>
                    <a:bodyPr/>
                    <a:lstStyle/>
                    <a:p>
                      <a:pPr marL="0" marR="0" algn="ctr">
                        <a:lnSpc>
                          <a:spcPct val="115000"/>
                        </a:lnSpc>
                        <a:spcBef>
                          <a:spcPts val="0"/>
                        </a:spcBef>
                        <a:spcAft>
                          <a:spcPts val="1000"/>
                        </a:spcAft>
                      </a:pPr>
                      <a:r>
                        <a:rPr lang="en-US" sz="1200">
                          <a:effectLst/>
                          <a:latin typeface="Calibri" panose="020F0502020204030204" pitchFamily="34" charset="0"/>
                          <a:ea typeface="Calibri" panose="020F0502020204030204" pitchFamily="34" charset="0"/>
                          <a:cs typeface="Times New Roman" panose="02020603050405020304" pitchFamily="18" charset="0"/>
                        </a:rPr>
                        <a:t>10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effectLst/>
                          <a:latin typeface="Calibri" panose="020F0502020204030204" pitchFamily="34" charset="0"/>
                          <a:ea typeface="Calibri" panose="020F0502020204030204" pitchFamily="34" charset="0"/>
                          <a:cs typeface="Times New Roman" panose="02020603050405020304" pitchFamily="18" charset="0"/>
                        </a:rPr>
                        <a:t>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effectLst/>
                          <a:latin typeface="Calibri" panose="020F0502020204030204" pitchFamily="34" charset="0"/>
                          <a:ea typeface="Calibri" panose="020F0502020204030204" pitchFamily="34" charset="0"/>
                          <a:cs typeface="Times New Roman" panose="02020603050405020304" pitchFamily="18" charset="0"/>
                        </a:rPr>
                        <a:t>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effectLst/>
                          <a:latin typeface="Calibri" panose="020F0502020204030204" pitchFamily="34" charset="0"/>
                          <a:ea typeface="Calibri" panose="020F0502020204030204" pitchFamily="34" charset="0"/>
                          <a:cs typeface="Times New Roman" panose="02020603050405020304" pitchFamily="18" charset="0"/>
                        </a:rPr>
                        <a:t>10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effectLst/>
                          <a:latin typeface="Calibri" panose="020F0502020204030204" pitchFamily="34" charset="0"/>
                          <a:ea typeface="Calibri" panose="020F0502020204030204" pitchFamily="34" charset="0"/>
                          <a:cs typeface="Times New Roman" panose="02020603050405020304" pitchFamily="18" charset="0"/>
                        </a:rPr>
                        <a:t>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07878">
                <a:tc>
                  <a:txBody>
                    <a:bodyPr/>
                    <a:lstStyle/>
                    <a:p>
                      <a:pPr marL="0" marR="0" algn="ctr">
                        <a:lnSpc>
                          <a:spcPct val="115000"/>
                        </a:lnSpc>
                        <a:spcBef>
                          <a:spcPts val="0"/>
                        </a:spcBef>
                        <a:spcAft>
                          <a:spcPts val="1000"/>
                        </a:spcAft>
                      </a:pPr>
                      <a:r>
                        <a:rPr lang="en-US" sz="1200">
                          <a:effectLst/>
                          <a:latin typeface="Calibri" panose="020F0502020204030204" pitchFamily="34" charset="0"/>
                          <a:ea typeface="Calibri" panose="020F0502020204030204" pitchFamily="34" charset="0"/>
                          <a:cs typeface="Times New Roman" panose="02020603050405020304" pitchFamily="18" charset="0"/>
                        </a:rPr>
                        <a:t>20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effectLst/>
                          <a:latin typeface="Calibri" panose="020F0502020204030204" pitchFamily="34" charset="0"/>
                          <a:ea typeface="Calibri" panose="020F0502020204030204" pitchFamily="34" charset="0"/>
                          <a:cs typeface="Times New Roman" panose="02020603050405020304" pitchFamily="18" charset="0"/>
                        </a:rPr>
                        <a:t>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effectLst/>
                          <a:latin typeface="Calibri" panose="020F0502020204030204" pitchFamily="34" charset="0"/>
                          <a:ea typeface="Calibri" panose="020F0502020204030204" pitchFamily="34" charset="0"/>
                          <a:cs typeface="Times New Roman" panose="02020603050405020304" pitchFamily="18" charset="0"/>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effectLst/>
                          <a:latin typeface="Calibri" panose="020F0502020204030204" pitchFamily="34" charset="0"/>
                          <a:ea typeface="Calibri" panose="020F0502020204030204" pitchFamily="34" charset="0"/>
                          <a:cs typeface="Times New Roman" panose="02020603050405020304" pitchFamily="18" charset="0"/>
                        </a:rPr>
                        <a:t>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effectLst/>
                          <a:latin typeface="Calibri" panose="020F0502020204030204" pitchFamily="34" charset="0"/>
                          <a:ea typeface="Calibri" panose="020F0502020204030204" pitchFamily="34" charset="0"/>
                          <a:cs typeface="Times New Roman" panose="02020603050405020304" pitchFamily="18" charset="0"/>
                        </a:rPr>
                        <a:t>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07878">
                <a:tc>
                  <a:txBody>
                    <a:bodyPr/>
                    <a:lstStyle/>
                    <a:p>
                      <a:pPr marL="0" marR="0" algn="ctr">
                        <a:lnSpc>
                          <a:spcPct val="115000"/>
                        </a:lnSpc>
                        <a:spcBef>
                          <a:spcPts val="0"/>
                        </a:spcBef>
                        <a:spcAft>
                          <a:spcPts val="1000"/>
                        </a:spcAft>
                      </a:pPr>
                      <a:r>
                        <a:rPr lang="en-US" sz="1200">
                          <a:effectLst/>
                          <a:latin typeface="Calibri" panose="020F0502020204030204" pitchFamily="34" charset="0"/>
                          <a:ea typeface="Calibri" panose="020F0502020204030204" pitchFamily="34" charset="0"/>
                          <a:cs typeface="Times New Roman" panose="02020603050405020304" pitchFamily="18" charset="0"/>
                        </a:rPr>
                        <a:t>30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effectLst/>
                          <a:latin typeface="Calibri" panose="020F0502020204030204" pitchFamily="34" charset="0"/>
                          <a:ea typeface="Calibri" panose="020F0502020204030204" pitchFamily="34" charset="0"/>
                          <a:cs typeface="Times New Roman" panose="02020603050405020304" pitchFamily="18" charset="0"/>
                        </a:rPr>
                        <a:t>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effectLst/>
                          <a:latin typeface="Calibri" panose="020F0502020204030204" pitchFamily="34" charset="0"/>
                          <a:ea typeface="Calibri" panose="020F0502020204030204" pitchFamily="34" charset="0"/>
                          <a:cs typeface="Times New Roman" panose="02020603050405020304" pitchFamily="18" charset="0"/>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a:effectLst/>
                          <a:latin typeface="Calibri" panose="020F0502020204030204" pitchFamily="34" charset="0"/>
                          <a:ea typeface="Calibri" panose="020F0502020204030204" pitchFamily="34" charset="0"/>
                          <a:cs typeface="Times New Roman" panose="02020603050405020304" pitchFamily="18" charset="0"/>
                        </a:rPr>
                        <a:t>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graphicFrame>
        <p:nvGraphicFramePr>
          <p:cNvPr id="6" name="Content Placeholder 5"/>
          <p:cNvGraphicFramePr>
            <a:graphicFrameLocks noGrp="1"/>
          </p:cNvGraphicFramePr>
          <p:nvPr>
            <p:ph sz="half" idx="2"/>
            <p:extLst>
              <p:ext uri="{D42A27DB-BD31-4B8C-83A1-F6EECF244321}">
                <p14:modId xmlns:p14="http://schemas.microsoft.com/office/powerpoint/2010/main" val="2538706602"/>
              </p:ext>
            </p:extLst>
          </p:nvPr>
        </p:nvGraphicFramePr>
        <p:xfrm>
          <a:off x="5631873" y="1794452"/>
          <a:ext cx="5721927" cy="469986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598863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TotalTime>
  <Words>504</Words>
  <Application>Microsoft Office PowerPoint</Application>
  <PresentationFormat>Widescreen</PresentationFormat>
  <Paragraphs>70</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Times New Roman</vt:lpstr>
      <vt:lpstr>Office Theme</vt:lpstr>
      <vt:lpstr>Create a Graph Instructions</vt:lpstr>
      <vt:lpstr>PowerPoint Presentation</vt:lpstr>
      <vt:lpstr>PowerPoint Presentation</vt:lpstr>
      <vt:lpstr>Data Table and Graph</vt:lpstr>
    </vt:vector>
  </TitlesOfParts>
  <Company>Chandler Unified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Create a Graph Instructions</dc:title>
  <dc:creator>Loftis, Victoria</dc:creator>
  <cp:lastModifiedBy>Todd, Allison</cp:lastModifiedBy>
  <cp:revision>13</cp:revision>
  <cp:lastPrinted>2015-11-06T17:02:25Z</cp:lastPrinted>
  <dcterms:created xsi:type="dcterms:W3CDTF">2015-11-06T15:39:33Z</dcterms:created>
  <dcterms:modified xsi:type="dcterms:W3CDTF">2018-10-17T18:54:58Z</dcterms:modified>
</cp:coreProperties>
</file>